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394" r:id="rId2"/>
    <p:sldId id="319" r:id="rId3"/>
    <p:sldId id="401" r:id="rId4"/>
    <p:sldId id="402" r:id="rId5"/>
    <p:sldId id="411" r:id="rId6"/>
    <p:sldId id="429" r:id="rId7"/>
    <p:sldId id="448" r:id="rId8"/>
    <p:sldId id="430" r:id="rId9"/>
    <p:sldId id="393" r:id="rId10"/>
    <p:sldId id="447" r:id="rId11"/>
    <p:sldId id="403" r:id="rId12"/>
    <p:sldId id="398" r:id="rId13"/>
    <p:sldId id="399" r:id="rId14"/>
    <p:sldId id="400" r:id="rId15"/>
    <p:sldId id="434" r:id="rId16"/>
    <p:sldId id="449" r:id="rId17"/>
    <p:sldId id="444" r:id="rId18"/>
    <p:sldId id="446" r:id="rId19"/>
    <p:sldId id="423" r:id="rId20"/>
    <p:sldId id="404" r:id="rId21"/>
    <p:sldId id="405" r:id="rId22"/>
    <p:sldId id="406" r:id="rId23"/>
    <p:sldId id="424" r:id="rId24"/>
    <p:sldId id="386" r:id="rId25"/>
    <p:sldId id="331" r:id="rId26"/>
    <p:sldId id="323" r:id="rId27"/>
    <p:sldId id="326" r:id="rId28"/>
    <p:sldId id="431" r:id="rId29"/>
    <p:sldId id="432" r:id="rId30"/>
    <p:sldId id="433" r:id="rId31"/>
    <p:sldId id="387" r:id="rId32"/>
    <p:sldId id="440" r:id="rId33"/>
    <p:sldId id="441" r:id="rId34"/>
    <p:sldId id="260" r:id="rId35"/>
    <p:sldId id="436" r:id="rId36"/>
    <p:sldId id="437" r:id="rId37"/>
    <p:sldId id="439" r:id="rId38"/>
    <p:sldId id="43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E2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656" autoAdjust="0"/>
  </p:normalViewPr>
  <p:slideViewPr>
    <p:cSldViewPr>
      <p:cViewPr varScale="1">
        <p:scale>
          <a:sx n="108" d="100"/>
          <a:sy n="108" d="100"/>
        </p:scale>
        <p:origin x="-17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8FE2FF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Год науки и технологий в России</a:t>
            </a:r>
            <a:b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Санкт-Петербургский научный центр РАН</a:t>
            </a:r>
            <a:endParaRPr lang="ru-RU" sz="31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Межведомственный семинар </a:t>
            </a:r>
          </a:p>
          <a:p>
            <a:pPr algn="ctr">
              <a:spcBef>
                <a:spcPts val="0"/>
              </a:spcBef>
              <a:buNone/>
            </a:pP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«ОБЕСПЕЧЕНИЕ БЕЗОПАСНОСТИ: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НОВЫЕ ВЫЗОВЫ И УГРОЗЫ» </a:t>
            </a:r>
          </a:p>
          <a:p>
            <a:pPr algn="ctr">
              <a:spcBef>
                <a:spcPts val="0"/>
              </a:spcBef>
              <a:buNone/>
            </a:pPr>
            <a:endParaRPr lang="ru-RU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Заместитель Председателя </a:t>
            </a:r>
            <a:r>
              <a:rPr lang="ru-RU" sz="2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СПбНЦ</a:t>
            </a: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РАН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научной работе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к.т.н., профессор Говорухин В.П. </a:t>
            </a:r>
          </a:p>
          <a:p>
            <a:pPr algn="ctr">
              <a:spcBef>
                <a:spcPts val="0"/>
              </a:spcBef>
              <a:buNone/>
            </a:pPr>
            <a:endParaRPr lang="ru-RU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Санкт-Петербург, 12 мая 2021 года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https://ds04.infourok.ru/uploads/ex/1074/000da503-4aa4db17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https://ds05.infourok.ru/uploads/ex/044a/00111b49-1fbbadc1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8FE2FF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Национальные интересы </a:t>
            </a:r>
            <a:b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Российской Федерации</a:t>
            </a:r>
            <a:endParaRPr lang="ru-RU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000" b="1" dirty="0" smtClean="0"/>
              <a:t>Национальными интересами Российской Федерации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000" b="1" dirty="0" smtClean="0"/>
              <a:t>на долгосрочную перспективу являются: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укрепление обороны страны, обеспечение незыблемости конституционного строя, суверенитета, независимости, государственной и территориальной целостности Российской Федерации;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укрепление национального согласия, политической и социальной стабильности, развитие демократических институтов, совершенствование механизмов взаимодействия государства и гражданского общества;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повышение качества жизни, укрепление здоровья населения, обеспечение стабильного демографического развития страны;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сохранение и развитие культуры, традиционных российских духовно-нравственных ценностей;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повышение конкурентоспособности национальной экономики;</a:t>
            </a:r>
          </a:p>
          <a:p>
            <a:pPr>
              <a:spcBef>
                <a:spcPts val="0"/>
              </a:spcBef>
            </a:pPr>
            <a:r>
              <a:rPr lang="ru-RU" sz="2000" dirty="0" smtClean="0"/>
              <a:t>закрепление за Российской Федерацией статуса одной из лидирующих мировых держав, деятельность которой направлена на поддержание стратегической стабильности и взаимовыгодных партнерских отношений в условиях </a:t>
            </a:r>
            <a:r>
              <a:rPr lang="ru-RU" sz="2000" dirty="0" err="1" smtClean="0"/>
              <a:t>полицентричного</a:t>
            </a:r>
            <a:r>
              <a:rPr lang="ru-RU" sz="2000" dirty="0" smtClean="0"/>
              <a:t> мира.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8FE2FF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Стратегические национальные приоритеты  </a:t>
            </a:r>
            <a:b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Российской Федерации</a:t>
            </a:r>
            <a:endParaRPr lang="ru-RU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Обеспечение национальных интересов осуществляется </a:t>
            </a:r>
          </a:p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посредством реализации стратегических </a:t>
            </a:r>
          </a:p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национальных приоритетов:</a:t>
            </a:r>
          </a:p>
          <a:p>
            <a:pPr algn="ctr">
              <a:buNone/>
            </a:pP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оборона страны;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государственная и общественная безопасность;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повышение качества жизни российских граждан;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экономический рост;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наука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технологии и образование;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здравоохранение;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культура;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экология живых систем и рациональное природопользование;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стратегическая стабильность и равноправное стратегическое партнерство.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8FE2FF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Оборона страны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33.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Стратегическими целями обороны страны являются создание условий для мирного и динамичного социально-экономического развития РФ, обеспечение ее военной безопасности.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34. Достижение стратегических целей обороны страны осуществляется в рамках реализации военной политики путем стратегического сдерживания и предотвращения военных конфликтов, совершенствования военной организации государства, форм и способов применения ВС РФ, других войск, воинских формирований и органов, повышения мобилизационной готовности Российской Федерации и готовности сил и средств гражданской обороны.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35.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Основные положения военной политики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 задачи военно-экономического обеспечения обороны страны,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военные опасности и военные угрозы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определяются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Военной доктриной Российской Федерации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36. В целях обеспечения стратегического сдерживания и предотвращения военных конфликтов разрабатываются и реализуются взаимосвязанные политические, военные, военно-технические, дипломатические, экономические, информационные и иные меры, направленные на предотвращение применения военной силы в отношении России, защиту ее суверенитета и территориальной целостности.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Стратегическое сдерживание и предотвращение военных конфликтов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осуществляются путем: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-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поддержания потенциала ядерного сдерживания на достаточном уровне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- ВС Российской Федерации, других войск, воинских формирований и органов </a:t>
            </a:r>
          </a:p>
          <a:p>
            <a:pPr>
              <a:spcBef>
                <a:spcPts val="0"/>
              </a:spcBef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 заданной степени готовности к боевому применению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 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8FE2FF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Учения Сил специальных операций в Европе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052736"/>
            <a:ext cx="3960440" cy="526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244280" cy="525658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С 3 по 14 мая 2021 года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Командование специальных операций США в Европе проводит ежегодные учения SOF,  </a:t>
            </a:r>
            <a:r>
              <a:rPr lang="ru-RU" sz="3100" b="1" dirty="0" err="1" smtClean="0">
                <a:latin typeface="Arial" pitchFamily="34" charset="0"/>
                <a:cs typeface="Arial" pitchFamily="34" charset="0"/>
              </a:rPr>
              <a:t>Trojan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dirty="0" err="1" smtClean="0">
                <a:latin typeface="Arial" pitchFamily="34" charset="0"/>
                <a:cs typeface="Arial" pitchFamily="34" charset="0"/>
              </a:rPr>
              <a:t>Footprint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 21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В учениях участвуют: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Великобритания, Германия, Украина, Испания, Румыния, Болгария, Грузия, Черногория, Северная Македония.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31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Учения проходят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100" b="1" dirty="0" smtClean="0">
                <a:latin typeface="Arial" pitchFamily="34" charset="0"/>
                <a:cs typeface="Arial" pitchFamily="34" charset="0"/>
              </a:rPr>
              <a:t>в пяти странах. 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8FE2FF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Учение  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Steadfast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Defender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2021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       6 мая 2021 года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во время виртуальной пресс-конференции. НАТО объявила о начале учений 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Steadfast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Defender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2021 -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флагманских учений на 2021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год. </a:t>
            </a: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       Учения «Стойкий защитник» 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- первые в серии учений под руководством НАТО, цель которых - убедиться, что силы обучены, совместимы и готовы реагировать на угрозы с любого направления. Учения также направлены на расширение сотрудничества с Швецией и Финляндией  -  странами-партнерами НАТО.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       Более 30 тысяч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военнослужащих войск НАТО  в рамках учений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Defender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Europe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— 21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отрабатывают оборону стран Прибалтики 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от гипотетического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«вторжения» российской армии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       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7 мая 2021 г.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в Эстонии по планам мероприятия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Swift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Response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2021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состоялся первый эпизод с массовым десантированием бойцов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82 дивизии ВДВ США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16 бригады ВДВ Великобритании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        8 мая начались и продлятся по 20 мая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в водах Шотландии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учения ОВМС и ОВВС НАТО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Strike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Warrior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, в котором планируют принять участие около 31 боевых корабля, 3 субмарины, не менее 100 летательных аппаратов и около 13 400 человек личного состава от 11 стран-участниц. </a:t>
            </a:r>
            <a:br>
              <a:rPr lang="ru-RU" sz="3400" dirty="0" smtClean="0">
                <a:latin typeface="Arial" pitchFamily="34" charset="0"/>
                <a:cs typeface="Arial" pitchFamily="34" charset="0"/>
              </a:rPr>
            </a:br>
            <a:r>
              <a:rPr lang="ru-RU" sz="3400" dirty="0" smtClean="0">
                <a:latin typeface="Arial" pitchFamily="34" charset="0"/>
                <a:cs typeface="Arial" pitchFamily="34" charset="0"/>
              </a:rPr>
              <a:t>        Главными лидерами мероприятия, как ожидается, должны стать корабли </a:t>
            </a:r>
            <a:r>
              <a:rPr lang="ru-RU" sz="3400" dirty="0" err="1" smtClean="0">
                <a:latin typeface="Arial" pitchFamily="34" charset="0"/>
                <a:cs typeface="Arial" pitchFamily="34" charset="0"/>
              </a:rPr>
              <a:t>авиносно-многоцелевой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 группы ВМС Великобритании во главе с авианосцем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HMS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Queen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Elizabeth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американской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амфибийно-десантной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группы кораблей во главе с "мини-авианосцем" USS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Ivo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400" b="1" dirty="0" err="1" smtClean="0">
                <a:latin typeface="Arial" pitchFamily="34" charset="0"/>
                <a:cs typeface="Arial" pitchFamily="34" charset="0"/>
              </a:rPr>
              <a:t>Jima</a:t>
            </a: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 LPH-2.</a:t>
            </a: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apf.mail.ru/cgi-bin/readmsg?id=16204607030350282556;0;1&amp;exif=1&amp;full=1&amp;x-email=vgovoruhin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kesar572\Downloads\Учения -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57450" y="-495300"/>
            <a:ext cx="14058900" cy="784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0" name="Picture 2" descr="C:\Users\kesar572\Downloads\Учения -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6082" name="AutoShape 2" descr="http://www.globalwarnews.ru/upload/editor/news/2020.03/5e6082a90284b_15833832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4" name="AutoShape 4" descr="http://www.globalwarnews.ru/upload/editor/news/2020.03/5e6082a90284b_15833832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6" name="Picture 6" descr="https://present5.com/presentation/-108581811_437130489/imag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88489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8FE2FF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РУКОВОДЯЩИЕ ДОКУМЕНТЫ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thepresentation.ru/img/thumbs/0dc1e5e7c392c94c9747d93ccae9b539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8FE2FF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Основные угрозы государственной </a:t>
            </a:r>
            <a:b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общественной безопасности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разведывательная и иная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деятельность специальных служб и организаций иностранных государств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отдельных лиц,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наносящая ущерб национальным интересам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деятельность террористических и экстремистских организаций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направленная на насильственное изменение конституционного строя Российской Федерации, дестабилизацию работы органов государственной власти, уничтожение или нарушение функционирования военных и промышленных объектов, объектов жизнеобеспечения населения, транспортной инфраструктуры, устрашение населения, в том числе путем завладения оружием массового уничтожения, радиоактивными, отравляющими, токсичными, химически и биологически опасными веществами, совершения актов ядерного терроризма, нарушения безопасности и устойчивости функционирования критической информационной инфраструктуры Российской Федерации;</a:t>
            </a:r>
          </a:p>
          <a:p>
            <a:pPr>
              <a:spcBef>
                <a:spcPts val="0"/>
              </a:spcBef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деятельность радикальных общественных объединений и группировок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использующих националистическую и религиозно-экстремистскую идеологию, иностранных и международных неправительственных организаций, финансовых и экономических структур, а также частных лиц, направленная на нарушение единства и территориальной целостности Российской Федерации, дестабилизацию внутриполитической и социальной ситуации в стране, включая инспирирование "цветных революций", разрушение традиционных российских духовно-нравственных ценностей;</a:t>
            </a:r>
          </a:p>
          <a:p>
            <a:pPr>
              <a:spcBef>
                <a:spcPts val="0"/>
              </a:spcBef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деятельность преступных организаций и группировок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в том числе транснациональных, связанная с незаконным оборотом наркотических средств и психотропных веществ, оружия, боеприпасов, взрывчатых веществ, организацией незаконной миграции и торговлей людьми;</a:t>
            </a:r>
          </a:p>
          <a:p>
            <a:pPr>
              <a:spcBef>
                <a:spcPts val="0"/>
              </a:spcBef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деятельность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связанная с использованием информационных и коммуникационных технологий для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распространения и пропаганды идеологии фашизма, экстремизма, терроризма и сепаратизма,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нанесения ущерба гражданскому миру, политической и социальной стабильности в обществе;</a:t>
            </a:r>
          </a:p>
          <a:p>
            <a:pPr>
              <a:spcBef>
                <a:spcPts val="0"/>
              </a:spcBef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преступные посягательства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направленные против личности, собственности, государственной власти, общественной и экономической безопасности;</a:t>
            </a:r>
          </a:p>
          <a:p>
            <a:pPr>
              <a:spcBef>
                <a:spcPts val="0"/>
              </a:spcBef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коррупция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стихийные бедствия, аварии и катастрофы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в том числе связанные с глобальным изменением климата, ухудшением технического состояния объектов инфраструктуры и возникновением пожаров.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8FE2FF"/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Государственная и общественная безопасность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42.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Стратегическими целями государственной и общественной безопасности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являются защита конституционного строя, суверенитета, государственной и территориальной целостности Российской Федерации, основных прав и свобод человека и гражданина, сохранение гражданского мира, политической и социальной стабильности в обществе, защита населения и территорий от чрезвычайных ситуаций природного и техногенного характера. </a:t>
            </a:r>
          </a:p>
          <a:p>
            <a:pPr>
              <a:buNone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44.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Главными направлениями обеспечения государственной и общественной безопасности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являются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усиление роли государства в качестве гаранта безопасности личности и прав собственности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, совершенствование правового регулирования предупреждения преступности (в том числе в информационной сфере), коррупции, терроризма и экстремизма, распространения наркотиков и борьбы с такими явлениями, развитие взаимодействия органов обеспечения государственной безопасности и правопорядка с гражданским обществом, повышение доверия граждан к правоохранительной и судебной системам Российской Федерации, эффективности защиты прав и законных интересов российских граждан за рубежом, расширение международного сотрудничества в области государственной и общественной безопасности.</a:t>
            </a:r>
          </a:p>
          <a:p>
            <a:pPr>
              <a:buNone/>
            </a:pPr>
            <a:r>
              <a:rPr lang="ru-RU" sz="1900" dirty="0" smtClean="0">
                <a:latin typeface="Arial" pitchFamily="34" charset="0"/>
                <a:cs typeface="Arial" pitchFamily="34" charset="0"/>
              </a:rPr>
              <a:t>45.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Обеспечение государственной и общественной безопасности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осуществляется путем 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повышения эффективности деятельности правоохранительных органов и специальных служб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, органов государственного контроля (надзора), совершенствования единой государственной системы профилактики преступности, в первую очередь среди несовершеннолетних, и иных правонарушений (включая мониторинг и оценку эффективности правоприменительной практики), разработки и использования специальных мер, направленных на снижение уровня криминализации общественных отношений.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  <a:solidFill>
            <a:srgbClr val="8FE2FF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Повышение качества жизни российских граждан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Стратегические цели обеспечения национальной безопасности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области повышения качества жизни: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развитие человеческого потенциала,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удовлетворение материальных, социальных и духовных потребностей граждан,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снижение уровня социального и имущественного неравенства населения прежде всего за счет роста его доходов.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Угрозы качеству жизни российских граждан: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неблагоприятная динамика развития экономики,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отставание в технологическом развитии,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введение ограничительных экономических мер против Российской Федерации,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нецелевое расходование бюджетных ассигнований,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усиление дифференциации населения по уровню доходов,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снижение качества потребительских товаров и оказываемых населению услуг. </a:t>
            </a:r>
          </a:p>
          <a:p>
            <a:pPr algn="ctr">
              <a:spcBef>
                <a:spcPts val="0"/>
              </a:spcBef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Повышение качества жизни граждан гарантируется за счет: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обеспечения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продовольственной безопасности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большей доступности комфортного жилья,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высококачественных и безопасных товаров и услуг,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современного образования и здравоохранения, спортивных сооружений,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создания высокоэффективных рабочих мест, а также благоприятных условий для повышения социальной мобильности, качества труда, его достойной оплаты, поддержки социально значимой трудовой занятости,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обеспечения доступности объектов социальной, инженерной и транспортной инфраструктур для инвалидов и других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маломобильных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групп населения,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достойного пенсионного обеспечения.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8FE2FF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Обеспечение продовольственной безопасности 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Обеспечение продовольственной безопасности осуществляется за счет: </a:t>
            </a:r>
          </a:p>
          <a:p>
            <a:pPr algn="ctr">
              <a:buNone/>
            </a:pP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достижения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продовольственной независимости Российской Федерации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ускоренного развития и модернизации агропромышленного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рыбохозяйствен-ного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комплексов, пищевой промышленности и инфраструктуры внутреннего рынка;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повышения эффективности государственной поддержки сельскохозяйственных товаропроизводителей и расширения их доступа на рынки сбыта продукции;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развития племенного дела, селекции, семеноводства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аквакультуры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(рыбоводства), формирования достаточных федеральных фондов семян сельскохозяйственных растений (в том числе страховых фондов семян), развития производства комбикормов, белково-витаминных, минеральных добавок и премиксов, ветеринарных (зоотехнических) препаратов;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повышения плодородия почв, предотвращения истощения и сокращения площадей сельскохозяйственных земель и пахотных угодий;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недопущения бесконтрольного оборота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генно-инженерно-модифицированных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организмов, предназначенных для выпуска в окружающую среду, и продукции, полученной с применением таких организмов или содержащей их;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совершенствования системы технического регулирования, санитарного и фитосанитарного надзора, контроля в области обеспечения безопасности пищевых продуктов для здоровья человека;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подготовки научных работников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высококвалифицированных специалистов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 области сельского хозяйства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6" name="Picture 4" descr="https://cloud.prezentacii.org/19/01/118080/images/scree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http://fs1.ppt4web.ru/images/3258/55104/640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717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cf2.ppt-online.org/files2/slide/y/YuaWMfEt2G0rFlgiC89hPyTOXz5KejVs4UpIB6JSNo/slid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s://cf.ppt-online.org/files/slide/f/F4m9JpXOK7GVT6Hrlo1sQiqAMEZk5ySebx28nh/slid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984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7826" name="AutoShape 2" descr="https://s1.slide-share.ru/s_slide/0df40fe48fc11678d457aae1256e0cbb/17719764-502c-4407-b33f-0adba8b1935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828" name="AutoShape 4" descr="https://s1.slide-share.ru/s_slide/0df40fe48fc11678d457aae1256e0cbb/17719764-502c-4407-b33f-0adba8b1935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7830" name="Picture 6" descr="https://cf.ppt-online.org/files/slide/t/T6XAxGLhyfwq2CjmDO10FeWosigurUYZPE7MtN/slid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fs1.ppt4web.ru/images/3258/55104/640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8FE2FF"/>
          </a:solidFill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6" name="Picture 6" descr="https://cf.ppt-online.org/files/slide/p/PlO2GXrnv1NF0LmfQcEpoaeRDuMYibCVtJwqAj/slide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4" name="Picture 2" descr="http://900igr.net/up/datas/217910/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https://cf.ppt-online.org/files1/slide/d/dbYAVZ407mzWQG2kC89SRNLF5vlayeo3c1OfsPXJjD/slide-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5922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https://cloud.prezentacii.org/19/01/118080/images/screen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cloud.prezentacii.org/19/01/118080/images/screen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8FE2FF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Краткая справка о «Северном потоке – 2»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Главным противником строительства СП-2 является Украина, которая из-за него лишается весомой части своих доходов.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До 2020 года за транзит российского газа через свою ГТС Украина получала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от 2 до 3 млрд. долл. ежегодно.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С началом функционирования «Турецкого потока» эта цифра несколько сократилась, но все равно по последнему договору, заключенному между ПАО «Газпром» и НАК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Нафтогаз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Украины»,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за ближайшие пять лет с 2020 по 2024 год включительно Украина гарантировано получит минимум 7,2 млрд. долл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Доля «Газпрома» на строительство СП-2 составляет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5,5 млрд. долл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Еще столько вложили частные акционеры из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пяти стран ЕС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французская ENGIE, австрийская OMV, британо-голландская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Royal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Dutch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Shell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две немецкие компании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Uniper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Wintershall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вошедшие в проект пополам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ссчитая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российским монополистом (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 1 млрд. евро каждая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не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еще 5 млрд. долл.,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вложенных европейцами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 наземное продолжение СП-2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8FE2FF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Пропускные способности газопроводов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Пропускная способность украинской ГТС в направлении ЕС -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142,5 млрд. куб. м газа в год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На 2014 год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пропускные способности газопроводов: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«Северный поток-1» -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55 млрд.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куб. м газа/год;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газопровода «Ямал-ЕС» -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33 млрд.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куб. м. газа/год;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«Голубого потока» -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16 млрд.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кубов м газа на Турцию, которая входит в баланс ЕС),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были недостаточны, чтобы заместить отсутствие украинского направления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Поэтому возникли идеи обходных Украину маршрутов: «Южного потока» и «Северного потока-2».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«Южный поток» превратился в «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Турецкий поток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 -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31,5 млрд.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куб. м газа/год, половина из которых идет в Турцию, половина в Южную Европу.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8FE2FF"/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Германия приостановила действие разрешения на строительство «Северного потока-2»</a:t>
            </a:r>
            <a:r>
              <a:rPr lang="en-US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Федеральное ведомство по судоходству и гидрографии Германии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BSH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) сообщило, что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действие разрешения на строительство газопровода «Северный поток-2» до конца мая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2021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года временно приостановлено из-за иска экологов.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Ранее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Немецкая природоохранная организация NABU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подала иск против разрешения на строительство газопровода. Иск касается еще не завершенного участка в исключительной экономической зоне Германии.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Экологи сообщали, что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территория района прокладки «Северного потока-2» имеет особое значение для гнездовых птиц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BSH не согласилось с этим, уточнив, что глубина моря в этом районе составляет около 20 метров и птицам эта местность не так важна, и отклонило требование NABU. После этого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экологи обратились в суд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«Заявка имеет приостанавливающее действие. Теперь решение будет принимать суд. Но пока разрешение на строительство до конца мая не имеет силы», — сказал представитель BSH «Интерфаксу».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«Северный поток-2» предполагает строительство газопровода от побережья России через Балтийское море до Германии.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В водах Дании осталось уложить около 120 км, а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 водах Германии — чуть более 30 км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Завершить проект планируется к концу сентября 2021 года.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2074"/>
          </a:xfrm>
          <a:solidFill>
            <a:srgbClr val="8FE2FF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Северном море началась укладка труб </a:t>
            </a:r>
            <a:r>
              <a:rPr lang="ru-RU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Baltic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Pipe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48680"/>
            <a:ext cx="6084168" cy="187220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7 мая 2021 г., Экономическое обозрение. В Северном море началась укладка труб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прямого конкурента российского «Северного потока-2» -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трубопровода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Baltic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Pipe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который будет поставлять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топливо из месторождений в Норвегии в Польшу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До сих пор велись сухопутные работы, теперь международный проект «вышел в море».  Два конкурирующих энергетических решения физически пересекутся у острова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Борнхольм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в Балтийском море в 2021 году.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200" dirty="0" smtClean="0">
                <a:latin typeface="Arial" pitchFamily="34" charset="0"/>
                <a:cs typeface="Arial" pitchFamily="34" charset="0"/>
              </a:rPr>
            </a:b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20689"/>
            <a:ext cx="2630903" cy="191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620689"/>
            <a:ext cx="299094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2456795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На трассу «Балтийского газопровода» вышел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трубоукладчик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Tog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Mor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который неспешно приступил к постройке магистрали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пройдя за три дня не более пятисот метров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Такие данные сообщает навигационный портал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Marinetraffic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Рядом с ним находятся суда снабжения. Данные портала подтверждаются и сообщениями Датского морского ведомства, отчитавшегося, что работы по возведению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Baltic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Pipe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на участке в Северном море, начались. В Северном море 100-километровый участок нового газопровода до стыковки с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Europipe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II будет проложен с помощью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Tog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Mar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а вот в Балтийском море, к проекту, скорее всего, присоединится бывший укладчик «Северного потока-2», судно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Pioneering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Spirit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которое закончит 274-километровый участок в Балтийском море. Такой вывод можно сделать из предупреждения морякам. В нем указывается, что к проекту скоро присоединится это специализированное судно, которое ранее покинуло российский проект из-за западных санкций. Теперь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Pioneering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Spirit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вновь вернется к месту бывшей работы, острову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Борнхольм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но уже с другим «концом» газовой трубы на борту.</a:t>
            </a:r>
            <a:br>
              <a:rPr lang="ru-RU" sz="14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Следует отметить, что один из операторов проекта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Baltic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Pipe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польская компания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Gaz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System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проводит работы на трубопроводе несмотря на то, что национальная энергетическая компания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PGNiG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до сих не нашла необходимое количество сырья для заполнения строящегося «конкурента» российского газопровода. На данный момент достоверно известно только о гарантированных объемах в 4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млрд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кубометров в год, чего не хватит для заполнения «Балтийского газопровода» даже наполовину. Да и эти объемы получены в результаты суммирования небольших поставок норвежского и «собственного» газа Польши. При этом Варшава стремится выкупить у Норвегии ее месторождения для заполнения своего газопровода на деньги «Газпрома», которые она получила по судебному решению Стокгольмского арбитража против отечественного холдинга.</a:t>
            </a:r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cf.ppt-online.org/files/slide/n/nZUogKSQOw6ebMfRycPDjlG4sX5kNJi7LIdT2a/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https://present5.com/presentation/140115308_73873263/imag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https://cf2.ppt-online.org/files2/slide/h/he54vIoqRLKD0rB2guOTA9wFGQ7VlMYdScs36n/slide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9" name="Picture 5" descr="C:\Users\kesar572\Downloads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s://cf.ppt-online.org/files/slide/q/qsCThgoBxt6rSmn1cU38W0NGJauiXlMjvkH59V/sli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  <a:solidFill>
            <a:srgbClr val="8FE2FF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Указ Президента РФ от 21.12.2015 г. № 683 </a:t>
            </a:r>
            <a:b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«О Стратегии национальной безопасности Российской Федерации»</a:t>
            </a:r>
            <a:endParaRPr lang="ru-RU" sz="3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В настоящей Стратегии используются следующие основные понятия:</a:t>
            </a:r>
          </a:p>
          <a:p>
            <a:pPr>
              <a:spcBef>
                <a:spcPts val="0"/>
              </a:spcBef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национальная безопасность Российской Федерации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(далее - национальная безопасность) -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состояние защищенности личности, общества и государства от внутренних и внешних угроз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при котором обеспечиваются реализация конституционных прав и свобод граждан Российской Федерации (далее - граждане), достойные качество и уровень их жизни, суверенитет, независимость, государственная и территориальная целостность, устойчивое социально-экономическое развитие Российской Федерации.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Национальная безопасность включает в себя оборону страны и все виды безопасности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предусмотренные Конституцией Российской Федерации и законодательством Российской Федерации, прежде всего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государственную, общественную, информационную, экологическую, экономическую, транспортную, энергетическую безопасность, безопасность личности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spcBef>
                <a:spcPts val="0"/>
              </a:spcBef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национальные интересы Российской Федерации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(далее - национальные интересы) - объективно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значимые потребности личности, общества и государства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в обеспечении их защищенности и устойчивого развития;</a:t>
            </a:r>
          </a:p>
          <a:p>
            <a:pPr>
              <a:spcBef>
                <a:spcPts val="0"/>
              </a:spcBef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угроза национальной безопасности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 совокупность условий и факторов, создающих прямую или косвенную возможность нанесения ущерба национальным интересам;</a:t>
            </a:r>
          </a:p>
          <a:p>
            <a:pPr>
              <a:spcBef>
                <a:spcPts val="0"/>
              </a:spcBef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обеспечение национальной безопасности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 реализация органами государственной власти и органами местного самоуправления во взаимодействии с институтами гражданского общества политических, военных, организационных, социально-экономических, информационных, правовых и иных мер, направленных на противодействие угрозам национальной безопасности и удовлетворение национальных интересов;</a:t>
            </a:r>
          </a:p>
          <a:p>
            <a:pPr>
              <a:spcBef>
                <a:spcPts val="0"/>
              </a:spcBef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стратегические национальные приоритеты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Российской Федерации (далее - стратегические национальные приоритеты) - важнейшие направления обеспечения национальной безопасности;</a:t>
            </a:r>
          </a:p>
          <a:p>
            <a:pPr>
              <a:spcBef>
                <a:spcPts val="0"/>
              </a:spcBef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система обеспечения национальной безопасности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 совокупность осуществляющих реализацию государственной политики в сфере обеспечения национальной безопасности органов государственной власти и органов местного самоуправления и находящихся в их распоряжении инструментов.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1980</Words>
  <Application>Microsoft Office PowerPoint</Application>
  <PresentationFormat>Экран (4:3)</PresentationFormat>
  <Paragraphs>141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Год науки и технологий в России Санкт-Петербургский научный центр РАН</vt:lpstr>
      <vt:lpstr>ОСНОВНЫЕ РУКОВОДЯЩИЕ ДОКУМЕНТЫ</vt:lpstr>
      <vt:lpstr>Слайд 3</vt:lpstr>
      <vt:lpstr>Слайд 4</vt:lpstr>
      <vt:lpstr>Слайд 5</vt:lpstr>
      <vt:lpstr>Слайд 6</vt:lpstr>
      <vt:lpstr>Слайд 7</vt:lpstr>
      <vt:lpstr>Слайд 8</vt:lpstr>
      <vt:lpstr>Указ Президента РФ от 21.12.2015 г. № 683  «О Стратегии национальной безопасности Российской Федерации»</vt:lpstr>
      <vt:lpstr>Слайд 10</vt:lpstr>
      <vt:lpstr>Слайд 11</vt:lpstr>
      <vt:lpstr>Национальные интересы  Российской Федерации</vt:lpstr>
      <vt:lpstr>Стратегические национальные приоритеты   Российской Федерации</vt:lpstr>
      <vt:lpstr>Оборона страны</vt:lpstr>
      <vt:lpstr>Учения Сил специальных операций в Европе</vt:lpstr>
      <vt:lpstr>Учение  Steadfast Defender 2021</vt:lpstr>
      <vt:lpstr>Слайд 17</vt:lpstr>
      <vt:lpstr>Слайд 18</vt:lpstr>
      <vt:lpstr>Слайд 19</vt:lpstr>
      <vt:lpstr>Основные угрозы государственной  и общественной безопасности</vt:lpstr>
      <vt:lpstr>Государственная и общественная безопасность</vt:lpstr>
      <vt:lpstr>Повышение качества жизни российских граждан</vt:lpstr>
      <vt:lpstr>Обеспечение продовольственной безопасности 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Краткая справка о «Северном потоке – 2»</vt:lpstr>
      <vt:lpstr>Пропускные способности газопроводов</vt:lpstr>
      <vt:lpstr>Германия приостановила действие разрешения на строительство «Северного потока-2» </vt:lpstr>
      <vt:lpstr>В Северном море началась укладка труб Baltic Pipe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kesar572 Kesar572</dc:creator>
  <cp:lastModifiedBy>Валерий Говорухин</cp:lastModifiedBy>
  <cp:revision>105</cp:revision>
  <dcterms:created xsi:type="dcterms:W3CDTF">2021-05-02T14:08:36Z</dcterms:created>
  <dcterms:modified xsi:type="dcterms:W3CDTF">2021-05-14T05:53:33Z</dcterms:modified>
</cp:coreProperties>
</file>